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veat" panose="020B0604020202020204" charset="0"/>
      <p:regular r:id="rId17"/>
      <p:bold r:id="rId18"/>
    </p:embeddedFon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Montserrat" panose="020B0604020202020204" charset="0"/>
      <p:regular r:id="rId23"/>
      <p:bold r:id="rId24"/>
      <p:italic r:id="rId25"/>
      <p:boldItalic r:id="rId26"/>
    </p:embeddedFont>
    <p:embeddedFont>
      <p:font typeface="Raleway" panose="020B0604020202020204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  <p:embeddedFont>
      <p:font typeface="Roboto Medium" panose="020B0604020202020204" charset="0"/>
      <p:regular r:id="rId35"/>
      <p:bold r:id="rId36"/>
      <p:italic r:id="rId37"/>
      <p:boldItalic r:id="rId38"/>
    </p:embeddedFont>
    <p:embeddedFont>
      <p:font typeface="Roboto Thin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font" Target="fonts/font27.fntdata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font" Target="fonts/font3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font" Target="fonts/font28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Relationship Id="rId46" Type="http://schemas.openxmlformats.org/officeDocument/2006/relationships/tableStyles" Target="tableStyles.xml"/><Relationship Id="rId20" Type="http://schemas.openxmlformats.org/officeDocument/2006/relationships/font" Target="fonts/font8.fntdata"/><Relationship Id="rId41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gov.sg/api/action/datastore_search?resource_id=139a3035-e624-4f56-b63f-89ae28d4ae4c&amp;limit=9999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evelopers.google.com/maps/documentation/javascript/overview" TargetMode="External"/><Relationship Id="rId5" Type="http://schemas.openxmlformats.org/officeDocument/2006/relationships/hyperlink" Target="https://developers.google.com/places/web-service/autocomplete%5C" TargetMode="External"/><Relationship Id="rId4" Type="http://schemas.openxmlformats.org/officeDocument/2006/relationships/hyperlink" Target="https://serpstack.com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1fd5c2703_0_6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a1fd5c2703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1fd5c2703_0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a1fd5c2703_0_1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1fd5c2703_0_10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a1fd5c2703_0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1fd5c2703_0_1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a1fd5c2703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1fd5c2703_0_13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a1fd5c2703_0_1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1fd5c2703_0_13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https://github.com/Tzyinc/sg-carpark-bot (jsonfile)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http://datamall2.mytransport.sg/ltaodataservice/Cahttps://github.com/Tzyinc/sg-carpark-bot (jsonfile)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http://datamall2.mytransport.sg/ltaodataservice/CarParkAvailabilityv2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https://www.ura.gov.sg/uraDataService/invokeUraDS?service=Car_Park_Details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https://data.gov.sg/api/action/datastore_search?resource_id=139a3035-e624-4f56-b63f-89ae28d4ae4c&amp;limit=9999rParkAvailabilityv2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https://www.ura.gov.sg/uraDataService/invokeUraDS?service=Car_Park_Details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uFill>
                  <a:noFill/>
                </a:uFill>
                <a:hlinkClick r:id="rId3"/>
              </a:rPr>
              <a:t>https://data.gov.sg/api/action/datastore_search?resource_id=139a3035-e624-4f56-b63f-89ae28d4ae4c&amp;limit=9999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uFill>
                  <a:noFill/>
                </a:uFill>
                <a:hlinkClick r:id="rId4"/>
              </a:rPr>
              <a:t>https://serpstack.com/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uFill>
                  <a:noFill/>
                </a:uFill>
                <a:hlinkClick r:id="rId5"/>
              </a:rPr>
              <a:t>https://developers.google.com/places/web-service/autocomplete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uFill>
                  <a:noFill/>
                </a:uFill>
                <a:hlinkClick r:id="rId6"/>
              </a:rPr>
              <a:t>https://developers.google.com/maps/documentation/javascript/overview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https://docs.onemap.sg/</a:t>
            </a:r>
            <a:endParaRPr sz="1200"/>
          </a:p>
        </p:txBody>
      </p:sp>
      <p:sp>
        <p:nvSpPr>
          <p:cNvPr id="367" name="Google Shape;367;ga1fd5c2703_0_1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1fd5c2703_0_15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a1fd5c2703_0_1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a1fd5c2703_0_13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a1fd5c2703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a1fd5c2703_0_17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a1fd5c2703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Blank">
  <p:cSld name="11_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>
            <a:spLocks noGrp="1"/>
          </p:cNvSpPr>
          <p:nvPr>
            <p:ph type="pic" idx="2"/>
          </p:nvPr>
        </p:nvSpPr>
        <p:spPr>
          <a:xfrm>
            <a:off x="4505324" y="447675"/>
            <a:ext cx="4173900" cy="4695900"/>
          </a:xfrm>
          <a:prstGeom prst="round2SameRect">
            <a:avLst>
              <a:gd name="adj1" fmla="val 30417"/>
              <a:gd name="adj2" fmla="val 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>
            <a:spLocks noGrp="1"/>
          </p:cNvSpPr>
          <p:nvPr>
            <p:ph type="pic" idx="2"/>
          </p:nvPr>
        </p:nvSpPr>
        <p:spPr>
          <a:xfrm>
            <a:off x="206880" y="1381840"/>
            <a:ext cx="2028600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15"/>
          <p:cNvSpPr>
            <a:spLocks noGrp="1"/>
          </p:cNvSpPr>
          <p:nvPr>
            <p:ph type="pic" idx="3"/>
          </p:nvPr>
        </p:nvSpPr>
        <p:spPr>
          <a:xfrm>
            <a:off x="2440779" y="1381837"/>
            <a:ext cx="2028600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15"/>
          <p:cNvSpPr>
            <a:spLocks noGrp="1"/>
          </p:cNvSpPr>
          <p:nvPr>
            <p:ph type="pic" idx="4"/>
          </p:nvPr>
        </p:nvSpPr>
        <p:spPr>
          <a:xfrm>
            <a:off x="4674678" y="1381838"/>
            <a:ext cx="2028600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15"/>
          <p:cNvSpPr>
            <a:spLocks noGrp="1"/>
          </p:cNvSpPr>
          <p:nvPr>
            <p:ph type="pic" idx="5"/>
          </p:nvPr>
        </p:nvSpPr>
        <p:spPr>
          <a:xfrm>
            <a:off x="6908577" y="1381838"/>
            <a:ext cx="2028600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27"/>
          <p:cNvSpPr>
            <a:spLocks noGrp="1"/>
          </p:cNvSpPr>
          <p:nvPr>
            <p:ph type="pic" idx="3"/>
          </p:nvPr>
        </p:nvSpPr>
        <p:spPr>
          <a:xfrm>
            <a:off x="4572000" y="0"/>
            <a:ext cx="45720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body" idx="1"/>
          </p:nvPr>
        </p:nvSpPr>
        <p:spPr>
          <a:xfrm>
            <a:off x="0" y="2571750"/>
            <a:ext cx="45720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4"/>
          </p:nvPr>
        </p:nvSpPr>
        <p:spPr>
          <a:xfrm>
            <a:off x="4572000" y="2571750"/>
            <a:ext cx="45720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>
            <a:spLocks noGrp="1"/>
          </p:cNvSpPr>
          <p:nvPr>
            <p:ph type="pic" idx="2"/>
          </p:nvPr>
        </p:nvSpPr>
        <p:spPr>
          <a:xfrm>
            <a:off x="1008000" y="1707750"/>
            <a:ext cx="2538000" cy="2538000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body" idx="1"/>
          </p:nvPr>
        </p:nvSpPr>
        <p:spPr>
          <a:xfrm>
            <a:off x="630000" y="573750"/>
            <a:ext cx="33480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body" idx="3"/>
          </p:nvPr>
        </p:nvSpPr>
        <p:spPr>
          <a:xfrm>
            <a:off x="4356000" y="1799156"/>
            <a:ext cx="42126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body" idx="4"/>
          </p:nvPr>
        </p:nvSpPr>
        <p:spPr>
          <a:xfrm>
            <a:off x="4356000" y="2172319"/>
            <a:ext cx="42126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body" idx="5"/>
          </p:nvPr>
        </p:nvSpPr>
        <p:spPr>
          <a:xfrm>
            <a:off x="1116000" y="4457128"/>
            <a:ext cx="25380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body" idx="6"/>
          </p:nvPr>
        </p:nvSpPr>
        <p:spPr>
          <a:xfrm>
            <a:off x="4356000" y="2954588"/>
            <a:ext cx="42126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7"/>
          </p:nvPr>
        </p:nvSpPr>
        <p:spPr>
          <a:xfrm>
            <a:off x="4356000" y="3327750"/>
            <a:ext cx="42126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>
            <a:spLocks noGrp="1"/>
          </p:cNvSpPr>
          <p:nvPr>
            <p:ph type="pic" idx="2"/>
          </p:nvPr>
        </p:nvSpPr>
        <p:spPr>
          <a:xfrm>
            <a:off x="467183" y="659390"/>
            <a:ext cx="3824700" cy="3824700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29"/>
          <p:cNvSpPr txBox="1">
            <a:spLocks noGrp="1"/>
          </p:cNvSpPr>
          <p:nvPr>
            <p:ph type="body" idx="1"/>
          </p:nvPr>
        </p:nvSpPr>
        <p:spPr>
          <a:xfrm>
            <a:off x="4497443" y="1433879"/>
            <a:ext cx="46464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body" idx="3"/>
          </p:nvPr>
        </p:nvSpPr>
        <p:spPr>
          <a:xfrm>
            <a:off x="4655321" y="2992421"/>
            <a:ext cx="42126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>
            <a:spLocks noGrp="1"/>
          </p:cNvSpPr>
          <p:nvPr>
            <p:ph type="pic" idx="2"/>
          </p:nvPr>
        </p:nvSpPr>
        <p:spPr>
          <a:xfrm>
            <a:off x="-1688329" y="-1020743"/>
            <a:ext cx="6343500" cy="6343500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body" idx="1"/>
          </p:nvPr>
        </p:nvSpPr>
        <p:spPr>
          <a:xfrm>
            <a:off x="4497443" y="1433879"/>
            <a:ext cx="46464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3"/>
          </p:nvPr>
        </p:nvSpPr>
        <p:spPr>
          <a:xfrm>
            <a:off x="4655321" y="2992421"/>
            <a:ext cx="42126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>
            <a:spLocks noGrp="1"/>
          </p:cNvSpPr>
          <p:nvPr>
            <p:ph type="pic" idx="2"/>
          </p:nvPr>
        </p:nvSpPr>
        <p:spPr>
          <a:xfrm>
            <a:off x="3003847" y="503669"/>
            <a:ext cx="3136200" cy="3136200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body" idx="1"/>
          </p:nvPr>
        </p:nvSpPr>
        <p:spPr>
          <a:xfrm>
            <a:off x="2701866" y="3874057"/>
            <a:ext cx="46464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body" idx="3"/>
          </p:nvPr>
        </p:nvSpPr>
        <p:spPr>
          <a:xfrm>
            <a:off x="2758696" y="4527218"/>
            <a:ext cx="42126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>
            <a:spLocks noGrp="1"/>
          </p:cNvSpPr>
          <p:nvPr>
            <p:ph type="pic" idx="2"/>
          </p:nvPr>
        </p:nvSpPr>
        <p:spPr>
          <a:xfrm>
            <a:off x="4518095" y="150019"/>
            <a:ext cx="4486800" cy="48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>
            <a:spLocks noGrp="1"/>
          </p:cNvSpPr>
          <p:nvPr>
            <p:ph type="pic" idx="2"/>
          </p:nvPr>
        </p:nvSpPr>
        <p:spPr>
          <a:xfrm rot="325620">
            <a:off x="4659888" y="531000"/>
            <a:ext cx="3238617" cy="40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>
            <a:spLocks noGrp="1"/>
          </p:cNvSpPr>
          <p:nvPr>
            <p:ph type="pic" idx="2"/>
          </p:nvPr>
        </p:nvSpPr>
        <p:spPr>
          <a:xfrm>
            <a:off x="989081" y="966319"/>
            <a:ext cx="3210900" cy="3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>
            <a:spLocks noGrp="1"/>
          </p:cNvSpPr>
          <p:nvPr>
            <p:ph type="pic" idx="2"/>
          </p:nvPr>
        </p:nvSpPr>
        <p:spPr>
          <a:xfrm>
            <a:off x="168780" y="153824"/>
            <a:ext cx="4298700" cy="48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35"/>
          <p:cNvSpPr>
            <a:spLocks noGrp="1"/>
          </p:cNvSpPr>
          <p:nvPr>
            <p:ph type="pic" idx="3"/>
          </p:nvPr>
        </p:nvSpPr>
        <p:spPr>
          <a:xfrm>
            <a:off x="4676685" y="153824"/>
            <a:ext cx="4298700" cy="48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>
            <a:spLocks noGrp="1"/>
          </p:cNvSpPr>
          <p:nvPr>
            <p:ph type="pic" idx="2"/>
          </p:nvPr>
        </p:nvSpPr>
        <p:spPr>
          <a:xfrm>
            <a:off x="168780" y="153824"/>
            <a:ext cx="4298700" cy="48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p37"/>
          <p:cNvSpPr>
            <a:spLocks noGrp="1"/>
          </p:cNvSpPr>
          <p:nvPr>
            <p:ph type="pic" idx="3"/>
          </p:nvPr>
        </p:nvSpPr>
        <p:spPr>
          <a:xfrm>
            <a:off x="0" y="2571750"/>
            <a:ext cx="45720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p37"/>
          <p:cNvSpPr>
            <a:spLocks noGrp="1"/>
          </p:cNvSpPr>
          <p:nvPr>
            <p:ph type="pic" idx="4"/>
          </p:nvPr>
        </p:nvSpPr>
        <p:spPr>
          <a:xfrm>
            <a:off x="4572000" y="0"/>
            <a:ext cx="45720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p37"/>
          <p:cNvSpPr>
            <a:spLocks noGrp="1"/>
          </p:cNvSpPr>
          <p:nvPr>
            <p:ph type="pic" idx="5"/>
          </p:nvPr>
        </p:nvSpPr>
        <p:spPr>
          <a:xfrm>
            <a:off x="4572000" y="2571750"/>
            <a:ext cx="45720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nimate.style/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38" descr="A picture containing cake, car, sitting, table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997" r="24997"/>
          <a:stretch/>
        </p:blipFill>
        <p:spPr>
          <a:xfrm>
            <a:off x="4505324" y="447675"/>
            <a:ext cx="4173900" cy="4695900"/>
          </a:xfrm>
          <a:prstGeom prst="round2SameRect">
            <a:avLst>
              <a:gd name="adj1" fmla="val 30417"/>
              <a:gd name="adj2" fmla="val 0"/>
            </a:avLst>
          </a:prstGeom>
          <a:noFill/>
          <a:ln>
            <a:noFill/>
          </a:ln>
        </p:spPr>
      </p:pic>
      <p:sp>
        <p:nvSpPr>
          <p:cNvPr id="259" name="Google Shape;259;p38"/>
          <p:cNvSpPr/>
          <p:nvPr/>
        </p:nvSpPr>
        <p:spPr>
          <a:xfrm>
            <a:off x="4481072" y="1062608"/>
            <a:ext cx="1862400" cy="1605300"/>
          </a:xfrm>
          <a:prstGeom prst="triangle">
            <a:avLst>
              <a:gd name="adj" fmla="val 50000"/>
            </a:avLst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8"/>
          <p:cNvSpPr/>
          <p:nvPr/>
        </p:nvSpPr>
        <p:spPr>
          <a:xfrm rot="5206595">
            <a:off x="5777342" y="2439532"/>
            <a:ext cx="1093730" cy="942896"/>
          </a:xfrm>
          <a:prstGeom prst="triangle">
            <a:avLst>
              <a:gd name="adj" fmla="val 50000"/>
            </a:avLst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" name="Google Shape;261;p38"/>
          <p:cNvGrpSpPr/>
          <p:nvPr/>
        </p:nvGrpSpPr>
        <p:grpSpPr>
          <a:xfrm>
            <a:off x="175837" y="108151"/>
            <a:ext cx="862186" cy="859566"/>
            <a:chOff x="3421837" y="367584"/>
            <a:chExt cx="1596050" cy="1591200"/>
          </a:xfrm>
        </p:grpSpPr>
        <p:sp>
          <p:nvSpPr>
            <p:cNvPr id="262" name="Google Shape;262;p38"/>
            <p:cNvSpPr/>
            <p:nvPr/>
          </p:nvSpPr>
          <p:spPr>
            <a:xfrm>
              <a:off x="3421887" y="367584"/>
              <a:ext cx="1596000" cy="4785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8"/>
            <p:cNvSpPr/>
            <p:nvPr/>
          </p:nvSpPr>
          <p:spPr>
            <a:xfrm rot="5400000">
              <a:off x="2865487" y="923934"/>
              <a:ext cx="1591200" cy="4785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38"/>
          <p:cNvGrpSpPr/>
          <p:nvPr/>
        </p:nvGrpSpPr>
        <p:grpSpPr>
          <a:xfrm rot="10800000">
            <a:off x="8098755" y="4097493"/>
            <a:ext cx="862186" cy="859566"/>
            <a:chOff x="3421837" y="367584"/>
            <a:chExt cx="1596050" cy="1591200"/>
          </a:xfrm>
        </p:grpSpPr>
        <p:sp>
          <p:nvSpPr>
            <p:cNvPr id="265" name="Google Shape;265;p38"/>
            <p:cNvSpPr/>
            <p:nvPr/>
          </p:nvSpPr>
          <p:spPr>
            <a:xfrm>
              <a:off x="3421887" y="367584"/>
              <a:ext cx="1596000" cy="4785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8"/>
            <p:cNvSpPr/>
            <p:nvPr/>
          </p:nvSpPr>
          <p:spPr>
            <a:xfrm rot="5400000">
              <a:off x="2865487" y="923934"/>
              <a:ext cx="1591200" cy="4785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38"/>
          <p:cNvSpPr txBox="1"/>
          <p:nvPr/>
        </p:nvSpPr>
        <p:spPr>
          <a:xfrm>
            <a:off x="28993" y="1888453"/>
            <a:ext cx="46464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en-GB" sz="4500" b="1" dirty="0" err="1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Park</a:t>
            </a:r>
            <a:r>
              <a:rPr lang="en-GB" sz="4500" b="1" dirty="0" err="1">
                <a:solidFill>
                  <a:srgbClr val="6D9EEB"/>
                </a:solidFill>
                <a:latin typeface="Raleway"/>
                <a:ea typeface="Raleway"/>
                <a:cs typeface="Raleway"/>
                <a:sym typeface="Raleway"/>
              </a:rPr>
              <a:t>Where</a:t>
            </a:r>
            <a:r>
              <a:rPr lang="en-GB" sz="4500" b="1" dirty="0">
                <a:solidFill>
                  <a:srgbClr val="6D9EEB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  <a:endParaRPr sz="4500" b="1" i="0" u="none" strike="noStrike" cap="none" dirty="0">
              <a:solidFill>
                <a:srgbClr val="6D9EE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5709" y="839738"/>
            <a:ext cx="896541" cy="84531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8"/>
          <p:cNvSpPr txBox="1"/>
          <p:nvPr/>
        </p:nvSpPr>
        <p:spPr>
          <a:xfrm>
            <a:off x="-46707" y="2441923"/>
            <a:ext cx="46464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Done by: </a:t>
            </a:r>
            <a:endParaRPr sz="15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(◕‿◕✿)</a:t>
            </a:r>
            <a:r>
              <a:rPr lang="en-GB" sz="15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DoUKnowDaWae</a:t>
            </a:r>
            <a: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༼ つ ◕_◕ ༽つ</a:t>
            </a:r>
            <a:endParaRPr sz="15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endParaRPr sz="15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GB" sz="1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Group Members:</a:t>
            </a:r>
            <a:endParaRPr sz="15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GB" sz="1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Choo Pei Yan</a:t>
            </a:r>
            <a:endParaRPr sz="15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GB" sz="1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Yeo Yao Cong</a:t>
            </a:r>
            <a:endParaRPr sz="15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GB" sz="1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Lee Shun Hui</a:t>
            </a:r>
            <a:endParaRPr sz="15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Edena</a:t>
            </a:r>
            <a:r>
              <a:rPr lang="en-GB" sz="1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Teo Yi Ning</a:t>
            </a:r>
            <a:endParaRPr sz="15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GB" sz="1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Khoo Chee </a:t>
            </a:r>
            <a:r>
              <a:rPr lang="en-GB" sz="1500" b="1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Kuang</a:t>
            </a:r>
            <a:endParaRPr sz="15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0" name="Google Shape;27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488" y="447675"/>
            <a:ext cx="1509425" cy="22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375" y="336150"/>
            <a:ext cx="1739750" cy="17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" y="3171050"/>
            <a:ext cx="1372150" cy="19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/>
          <p:nvPr/>
        </p:nvSpPr>
        <p:spPr>
          <a:xfrm>
            <a:off x="0" y="32657"/>
            <a:ext cx="9089400" cy="5078400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9" name="Google Shape;279;p39"/>
          <p:cNvGrpSpPr/>
          <p:nvPr/>
        </p:nvGrpSpPr>
        <p:grpSpPr>
          <a:xfrm>
            <a:off x="779363" y="716176"/>
            <a:ext cx="2486828" cy="3711155"/>
            <a:chOff x="1118224" y="283725"/>
            <a:chExt cx="2090826" cy="4076400"/>
          </a:xfrm>
        </p:grpSpPr>
        <p:sp>
          <p:nvSpPr>
            <p:cNvPr id="280" name="Google Shape;280;p3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9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9"/>
            <p:cNvSpPr/>
            <p:nvPr/>
          </p:nvSpPr>
          <p:spPr>
            <a:xfrm>
              <a:off x="1234784" y="2369451"/>
              <a:ext cx="18150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Roboto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" name="Google Shape;283;p39"/>
            <p:cNvSpPr/>
            <p:nvPr/>
          </p:nvSpPr>
          <p:spPr>
            <a:xfrm>
              <a:off x="1139590" y="1125676"/>
              <a:ext cx="20481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Roboto"/>
                <a:buNone/>
              </a:pPr>
              <a:r>
                <a:rPr lang="en-GB" sz="1200">
                  <a:latin typeface="Roboto Medium"/>
                  <a:ea typeface="Roboto Medium"/>
                  <a:cs typeface="Roboto Medium"/>
                  <a:sym typeface="Roboto Medium"/>
                </a:rPr>
                <a:t>Drivers spent </a:t>
              </a:r>
              <a:r>
                <a:rPr lang="en-GB" sz="2300" b="1">
                  <a:latin typeface="Roboto"/>
                  <a:ea typeface="Roboto"/>
                  <a:cs typeface="Roboto"/>
                  <a:sym typeface="Roboto"/>
                </a:rPr>
                <a:t>17 hours</a:t>
              </a:r>
              <a:r>
                <a:rPr lang="en-GB" sz="2100" b="1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per year trying to find a parking spot</a:t>
              </a:r>
              <a:endParaRPr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4" name="Google Shape;284;p39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9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Forced to wait or drive around until a lot is available.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Negatively impact a driver’s emotional state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Increase risks of accidents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6" name="Google Shape;286;p39"/>
          <p:cNvGrpSpPr/>
          <p:nvPr/>
        </p:nvGrpSpPr>
        <p:grpSpPr>
          <a:xfrm>
            <a:off x="3328582" y="716176"/>
            <a:ext cx="2486828" cy="3711155"/>
            <a:chOff x="1118224" y="283725"/>
            <a:chExt cx="2090826" cy="4076400"/>
          </a:xfrm>
        </p:grpSpPr>
        <p:sp>
          <p:nvSpPr>
            <p:cNvPr id="287" name="Google Shape;287;p3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9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 Medium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Roboto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Roboto"/>
                <a:buNone/>
              </a:pPr>
              <a:endParaRPr sz="4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9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9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indent="-292100">
                <a:lnSpc>
                  <a:spcPct val="115000"/>
                </a:lnSpc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-GB" sz="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Long Travelling Time</a:t>
              </a:r>
            </a:p>
            <a:p>
              <a:pPr marL="457200" indent="-292100">
                <a:lnSpc>
                  <a:spcPct val="115000"/>
                </a:lnSpc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-GB" sz="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Decreased chances in finding a parking spot</a:t>
              </a:r>
            </a:p>
            <a:p>
              <a:pPr marL="457200" marR="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endParaRPr sz="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4" name="Google Shape;294;p39"/>
          <p:cNvGrpSpPr/>
          <p:nvPr/>
        </p:nvGrpSpPr>
        <p:grpSpPr>
          <a:xfrm>
            <a:off x="5877775" y="716176"/>
            <a:ext cx="2486854" cy="3711155"/>
            <a:chOff x="1118203" y="283725"/>
            <a:chExt cx="2090847" cy="4076400"/>
          </a:xfrm>
        </p:grpSpPr>
        <p:sp>
          <p:nvSpPr>
            <p:cNvPr id="295" name="Google Shape;295;p3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1234774" y="1632478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 Medium"/>
                <a:buNone/>
              </a:pPr>
              <a:r>
                <a:rPr lang="en-GB" sz="1200" dirty="0">
                  <a:latin typeface="Roboto Medium"/>
                  <a:ea typeface="Roboto Medium"/>
                  <a:cs typeface="Roboto Medium"/>
                  <a:sym typeface="Roboto Medium"/>
                </a:rPr>
                <a:t>Not the “arriving” factors</a:t>
              </a:r>
              <a:endParaRPr sz="1200" b="0" i="0" u="none" strike="noStrike" cap="none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98" name="Google Shape;298;p39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9"/>
            <p:cNvSpPr/>
            <p:nvPr/>
          </p:nvSpPr>
          <p:spPr>
            <a:xfrm>
              <a:off x="1118203" y="3077799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00"/>
                <a:buFont typeface="Roboto"/>
                <a:buChar char="●"/>
              </a:pPr>
              <a:r>
                <a:rPr lang="en-GB" sz="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Current apps lack the function of carpark tracking or additional car park info indications </a:t>
              </a:r>
              <a:endParaRPr sz="8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00"/>
                <a:buFont typeface="Roboto"/>
                <a:buChar char="●"/>
              </a:pPr>
              <a:r>
                <a:rPr lang="en-GB" sz="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They only point towards the general area of the user’s input</a:t>
              </a:r>
            </a:p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00"/>
                <a:buFont typeface="Roboto"/>
                <a:buChar char="●"/>
              </a:pPr>
              <a:r>
                <a:rPr lang="en-GB" sz="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 clue as to where you can stop your car</a:t>
              </a:r>
              <a:r>
                <a:rPr lang="en-GB" sz="800" b="0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7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1728" y="417840"/>
            <a:ext cx="678013" cy="1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/>
          <p:nvPr/>
        </p:nvSpPr>
        <p:spPr>
          <a:xfrm rot="-1945203">
            <a:off x="2146443" y="266231"/>
            <a:ext cx="386666" cy="30843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9"/>
          <p:cNvSpPr/>
          <p:nvPr/>
        </p:nvSpPr>
        <p:spPr>
          <a:xfrm rot="-1947798">
            <a:off x="2608561" y="353156"/>
            <a:ext cx="167114" cy="13458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9"/>
          <p:cNvSpPr/>
          <p:nvPr/>
        </p:nvSpPr>
        <p:spPr>
          <a:xfrm>
            <a:off x="259430" y="4947750"/>
            <a:ext cx="972000" cy="195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1688" y="1596625"/>
            <a:ext cx="2366024" cy="12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9"/>
          <p:cNvSpPr/>
          <p:nvPr/>
        </p:nvSpPr>
        <p:spPr>
          <a:xfrm>
            <a:off x="3354000" y="914638"/>
            <a:ext cx="24360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</a:pPr>
            <a:r>
              <a:rPr lang="en-GB" sz="1200">
                <a:latin typeface="Roboto Medium"/>
                <a:ea typeface="Roboto Medium"/>
                <a:cs typeface="Roboto Medium"/>
                <a:sym typeface="Roboto Medium"/>
              </a:rPr>
              <a:t>Increasing number of vehicles over the years</a:t>
            </a:r>
            <a:endParaRPr b="0" i="0" u="none" strike="noStrike" cap="none">
              <a:solidFill>
                <a:srgbClr val="00000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06" name="Google Shape;306;p39"/>
          <p:cNvSpPr/>
          <p:nvPr/>
        </p:nvSpPr>
        <p:spPr>
          <a:xfrm>
            <a:off x="5920913" y="945100"/>
            <a:ext cx="22530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edium"/>
              <a:buNone/>
            </a:pPr>
            <a:r>
              <a:rPr lang="en-GB" sz="1200">
                <a:latin typeface="Roboto Medium"/>
                <a:ea typeface="Roboto Medium"/>
                <a:cs typeface="Roboto Medium"/>
                <a:sym typeface="Roboto Medium"/>
              </a:rPr>
              <a:t>Current applications tackles the navigation factors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edium"/>
              <a:buNone/>
            </a:pP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edium"/>
              <a:buNone/>
            </a:pPr>
            <a:r>
              <a:rPr lang="en-GB" sz="1200">
                <a:latin typeface="Roboto Medium"/>
                <a:ea typeface="Roboto Medium"/>
                <a:cs typeface="Roboto Medium"/>
                <a:sym typeface="Roboto Medium"/>
              </a:rPr>
              <a:t>		</a:t>
            </a:r>
            <a:r>
              <a:rPr lang="en-GB" sz="1700" b="1">
                <a:latin typeface="Roboto"/>
                <a:ea typeface="Roboto"/>
                <a:cs typeface="Roboto"/>
                <a:sym typeface="Roboto"/>
              </a:rPr>
              <a:t>BUT</a:t>
            </a:r>
            <a:endParaRPr sz="17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39"/>
          <p:cNvSpPr txBox="1"/>
          <p:nvPr/>
        </p:nvSpPr>
        <p:spPr>
          <a:xfrm>
            <a:off x="413475" y="233400"/>
            <a:ext cx="36087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✔"/>
            </a:pPr>
            <a:r>
              <a:rPr lang="en-GB"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 Problem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/>
          <p:nvPr/>
        </p:nvSpPr>
        <p:spPr>
          <a:xfrm>
            <a:off x="0" y="32657"/>
            <a:ext cx="9089400" cy="5078400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0"/>
          <p:cNvSpPr txBox="1"/>
          <p:nvPr/>
        </p:nvSpPr>
        <p:spPr>
          <a:xfrm>
            <a:off x="1370575" y="3106198"/>
            <a:ext cx="6684900" cy="15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04800" algn="l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arenR"/>
            </a:pPr>
            <a:r>
              <a:rPr lang="en-GB" sz="1200" dirty="0">
                <a:solidFill>
                  <a:srgbClr val="FFFFFF"/>
                </a:solidFill>
              </a:rPr>
              <a:t>Provide users with car park info via search/maps</a:t>
            </a:r>
            <a:endParaRPr sz="1200" dirty="0">
              <a:solidFill>
                <a:srgbClr val="FFFFFF"/>
              </a:solidFill>
            </a:endParaRPr>
          </a:p>
          <a:p>
            <a:pPr marL="914400" lvl="1" indent="-304800" algn="l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arenR"/>
            </a:pPr>
            <a:r>
              <a:rPr lang="en-GB" sz="1200" dirty="0">
                <a:solidFill>
                  <a:srgbClr val="FFFFFF"/>
                </a:solidFill>
              </a:rPr>
              <a:t>Searching via the map allows users to dynamically search for car parks in a specific area </a:t>
            </a:r>
            <a:endParaRPr sz="1200" dirty="0">
              <a:solidFill>
                <a:srgbClr val="FFFFFF"/>
              </a:solidFill>
            </a:endParaRPr>
          </a:p>
          <a:p>
            <a:pPr marL="457200" lvl="0" indent="-304800" algn="l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arenR"/>
            </a:pPr>
            <a:r>
              <a:rPr lang="en-GB" sz="1200" dirty="0">
                <a:solidFill>
                  <a:srgbClr val="FFFFFF"/>
                </a:solidFill>
              </a:rPr>
              <a:t>Provides interconnectivity between users on a platform for reviews and ratings of car parks.</a:t>
            </a:r>
            <a:endParaRPr sz="1200" dirty="0">
              <a:solidFill>
                <a:srgbClr val="FFFFFF"/>
              </a:solidFill>
            </a:endParaRPr>
          </a:p>
          <a:p>
            <a:pPr marL="457200" lvl="0" indent="-304800" algn="l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arenR"/>
            </a:pPr>
            <a:r>
              <a:rPr lang="en-SG" sz="1200" dirty="0">
                <a:solidFill>
                  <a:srgbClr val="FFFFFF"/>
                </a:solidFill>
              </a:rPr>
              <a:t>Schedule a Plan!</a:t>
            </a:r>
            <a:endParaRPr sz="1200" dirty="0">
              <a:solidFill>
                <a:srgbClr val="FFFFFF"/>
              </a:solidFill>
            </a:endParaRPr>
          </a:p>
          <a:p>
            <a:pPr marL="914400" lvl="1" indent="-304800" algn="l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arenR"/>
            </a:pPr>
            <a:r>
              <a:rPr lang="en-GB" sz="1200" dirty="0">
                <a:solidFill>
                  <a:srgbClr val="FFFFFF"/>
                </a:solidFill>
              </a:rPr>
              <a:t>If the user is planning to leave later in the afternoon, our application notify users to check near departure time via telegram notifications!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2754955" y="2284173"/>
            <a:ext cx="37407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100"/>
              <a:buFont typeface="Arial"/>
              <a:buNone/>
            </a:pPr>
            <a:r>
              <a:rPr lang="en-GB" sz="41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Approach</a:t>
            </a:r>
            <a:endParaRPr sz="4100" b="0" i="0" u="none" strike="noStrike" cap="none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0"/>
          <p:cNvSpPr/>
          <p:nvPr/>
        </p:nvSpPr>
        <p:spPr>
          <a:xfrm>
            <a:off x="1332000" y="-20250"/>
            <a:ext cx="972000" cy="195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0"/>
          <p:cNvSpPr/>
          <p:nvPr/>
        </p:nvSpPr>
        <p:spPr>
          <a:xfrm>
            <a:off x="7704000" y="4947750"/>
            <a:ext cx="972000" cy="195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0"/>
          <p:cNvSpPr/>
          <p:nvPr/>
        </p:nvSpPr>
        <p:spPr>
          <a:xfrm>
            <a:off x="836355" y="2631103"/>
            <a:ext cx="355500" cy="35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0"/>
          <p:cNvSpPr/>
          <p:nvPr/>
        </p:nvSpPr>
        <p:spPr>
          <a:xfrm>
            <a:off x="651036" y="2386431"/>
            <a:ext cx="185400" cy="18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9" name="Google Shape;319;p40"/>
          <p:cNvGrpSpPr/>
          <p:nvPr/>
        </p:nvGrpSpPr>
        <p:grpSpPr>
          <a:xfrm>
            <a:off x="3917353" y="585189"/>
            <a:ext cx="1271187" cy="1470359"/>
            <a:chOff x="9876910" y="158289"/>
            <a:chExt cx="1972974" cy="2282103"/>
          </a:xfrm>
        </p:grpSpPr>
        <p:sp>
          <p:nvSpPr>
            <p:cNvPr id="320" name="Google Shape;320;p40"/>
            <p:cNvSpPr/>
            <p:nvPr/>
          </p:nvSpPr>
          <p:spPr>
            <a:xfrm>
              <a:off x="10704286" y="1920186"/>
              <a:ext cx="90920" cy="454602"/>
            </a:xfrm>
            <a:custGeom>
              <a:avLst/>
              <a:gdLst/>
              <a:ahLst/>
              <a:cxnLst/>
              <a:rect l="l" t="t" r="r" b="b"/>
              <a:pathLst>
                <a:path w="90920" h="454602" extrusionOk="0">
                  <a:moveTo>
                    <a:pt x="127289" y="20144"/>
                  </a:moveTo>
                  <a:cubicBezTo>
                    <a:pt x="54552" y="-61684"/>
                    <a:pt x="0" y="129249"/>
                    <a:pt x="0" y="174709"/>
                  </a:cubicBezTo>
                  <a:cubicBezTo>
                    <a:pt x="0" y="256537"/>
                    <a:pt x="136381" y="365642"/>
                    <a:pt x="145473" y="256537"/>
                  </a:cubicBezTo>
                  <a:cubicBezTo>
                    <a:pt x="154565" y="174709"/>
                    <a:pt x="72736" y="247445"/>
                    <a:pt x="63644" y="274721"/>
                  </a:cubicBezTo>
                  <a:cubicBezTo>
                    <a:pt x="27276" y="365642"/>
                    <a:pt x="72736" y="483838"/>
                    <a:pt x="154565" y="529299"/>
                  </a:cubicBezTo>
                </a:path>
              </a:pathLst>
            </a:custGeom>
            <a:noFill/>
            <a:ln w="545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10974614" y="1894870"/>
              <a:ext cx="272761" cy="545522"/>
            </a:xfrm>
            <a:custGeom>
              <a:avLst/>
              <a:gdLst/>
              <a:ahLst/>
              <a:cxnLst/>
              <a:rect l="l" t="t" r="r" b="b"/>
              <a:pathLst>
                <a:path w="272761" h="545522" extrusionOk="0">
                  <a:moveTo>
                    <a:pt x="56986" y="0"/>
                  </a:moveTo>
                  <a:cubicBezTo>
                    <a:pt x="29710" y="81828"/>
                    <a:pt x="-61210" y="254577"/>
                    <a:pt x="66078" y="300038"/>
                  </a:cubicBezTo>
                  <a:cubicBezTo>
                    <a:pt x="202459" y="345498"/>
                    <a:pt x="147907" y="154565"/>
                    <a:pt x="84262" y="300038"/>
                  </a:cubicBezTo>
                  <a:cubicBezTo>
                    <a:pt x="75170" y="327314"/>
                    <a:pt x="66078" y="409142"/>
                    <a:pt x="84262" y="436418"/>
                  </a:cubicBezTo>
                  <a:cubicBezTo>
                    <a:pt x="120630" y="481879"/>
                    <a:pt x="166091" y="445510"/>
                    <a:pt x="202459" y="454602"/>
                  </a:cubicBezTo>
                  <a:cubicBezTo>
                    <a:pt x="102446" y="427326"/>
                    <a:pt x="138815" y="627351"/>
                    <a:pt x="302471" y="590983"/>
                  </a:cubicBezTo>
                </a:path>
              </a:pathLst>
            </a:custGeom>
            <a:noFill/>
            <a:ln w="545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10422433" y="649260"/>
              <a:ext cx="909204" cy="1181966"/>
            </a:xfrm>
            <a:custGeom>
              <a:avLst/>
              <a:gdLst/>
              <a:ahLst/>
              <a:cxnLst/>
              <a:rect l="l" t="t" r="r" b="b"/>
              <a:pathLst>
                <a:path w="909204" h="1181966" extrusionOk="0">
                  <a:moveTo>
                    <a:pt x="936481" y="472786"/>
                  </a:moveTo>
                  <a:cubicBezTo>
                    <a:pt x="936481" y="663719"/>
                    <a:pt x="827376" y="818284"/>
                    <a:pt x="672811" y="900113"/>
                  </a:cubicBezTo>
                  <a:lnTo>
                    <a:pt x="672811" y="1100138"/>
                  </a:lnTo>
                  <a:cubicBezTo>
                    <a:pt x="672811" y="1172874"/>
                    <a:pt x="618259" y="1227426"/>
                    <a:pt x="545523" y="1227426"/>
                  </a:cubicBezTo>
                  <a:lnTo>
                    <a:pt x="390958" y="1227426"/>
                  </a:lnTo>
                  <a:cubicBezTo>
                    <a:pt x="318222" y="1227426"/>
                    <a:pt x="263669" y="1172874"/>
                    <a:pt x="263669" y="1100138"/>
                  </a:cubicBezTo>
                  <a:lnTo>
                    <a:pt x="263669" y="900113"/>
                  </a:lnTo>
                  <a:cubicBezTo>
                    <a:pt x="109105" y="827376"/>
                    <a:pt x="0" y="663719"/>
                    <a:pt x="0" y="472786"/>
                  </a:cubicBezTo>
                  <a:cubicBezTo>
                    <a:pt x="0" y="209117"/>
                    <a:pt x="209117" y="0"/>
                    <a:pt x="463694" y="0"/>
                  </a:cubicBezTo>
                  <a:cubicBezTo>
                    <a:pt x="718272" y="0"/>
                    <a:pt x="936481" y="209117"/>
                    <a:pt x="936481" y="47278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10595182" y="1694845"/>
              <a:ext cx="545522" cy="272761"/>
            </a:xfrm>
            <a:custGeom>
              <a:avLst/>
              <a:gdLst/>
              <a:ahLst/>
              <a:cxnLst/>
              <a:rect l="l" t="t" r="r" b="b"/>
              <a:pathLst>
                <a:path w="545522" h="272761" extrusionOk="0">
                  <a:moveTo>
                    <a:pt x="0" y="0"/>
                  </a:moveTo>
                  <a:lnTo>
                    <a:pt x="600075" y="0"/>
                  </a:lnTo>
                  <a:lnTo>
                    <a:pt x="600075" y="309130"/>
                  </a:lnTo>
                  <a:lnTo>
                    <a:pt x="0" y="309130"/>
                  </a:lnTo>
                  <a:close/>
                </a:path>
              </a:pathLst>
            </a:custGeom>
            <a:solidFill>
              <a:schemeClr val="dk1"/>
            </a:solidFill>
            <a:ln w="993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10595182" y="1849410"/>
              <a:ext cx="545522" cy="90900"/>
            </a:xfrm>
            <a:custGeom>
              <a:avLst/>
              <a:gdLst/>
              <a:ahLst/>
              <a:cxnLst/>
              <a:rect l="l" t="t" r="r" b="b"/>
              <a:pathLst>
                <a:path w="545522" h="120000" extrusionOk="0">
                  <a:moveTo>
                    <a:pt x="0" y="0"/>
                  </a:moveTo>
                  <a:lnTo>
                    <a:pt x="600075" y="0"/>
                  </a:lnTo>
                </a:path>
              </a:pathLst>
            </a:custGeom>
            <a:noFill/>
            <a:ln w="545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9940554" y="1549372"/>
              <a:ext cx="363681" cy="90920"/>
            </a:xfrm>
            <a:custGeom>
              <a:avLst/>
              <a:gdLst/>
              <a:ahLst/>
              <a:cxnLst/>
              <a:rect l="l" t="t" r="r" b="b"/>
              <a:pathLst>
                <a:path w="363681" h="90920" extrusionOk="0">
                  <a:moveTo>
                    <a:pt x="436418" y="0"/>
                  </a:moveTo>
                  <a:cubicBezTo>
                    <a:pt x="400050" y="9092"/>
                    <a:pt x="0" y="109104"/>
                    <a:pt x="0" y="109104"/>
                  </a:cubicBezTo>
                </a:path>
              </a:pathLst>
            </a:custGeom>
            <a:noFill/>
            <a:ln w="545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9876910" y="994757"/>
              <a:ext cx="272761" cy="90900"/>
            </a:xfrm>
            <a:custGeom>
              <a:avLst/>
              <a:gdLst/>
              <a:ahLst/>
              <a:cxnLst/>
              <a:rect l="l" t="t" r="r" b="b"/>
              <a:pathLst>
                <a:path w="272761" h="120000" extrusionOk="0">
                  <a:moveTo>
                    <a:pt x="300038" y="72000"/>
                  </a:moveTo>
                  <a:lnTo>
                    <a:pt x="0" y="0"/>
                  </a:lnTo>
                </a:path>
              </a:pathLst>
            </a:custGeom>
            <a:noFill/>
            <a:ln w="545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10095119" y="403774"/>
              <a:ext cx="272761" cy="181840"/>
            </a:xfrm>
            <a:custGeom>
              <a:avLst/>
              <a:gdLst/>
              <a:ahLst/>
              <a:cxnLst/>
              <a:rect l="l" t="t" r="r" b="b"/>
              <a:pathLst>
                <a:path w="272761" h="181840" extrusionOk="0">
                  <a:moveTo>
                    <a:pt x="336406" y="218209"/>
                  </a:moveTo>
                  <a:lnTo>
                    <a:pt x="0" y="0"/>
                  </a:lnTo>
                </a:path>
              </a:pathLst>
            </a:custGeom>
            <a:noFill/>
            <a:ln w="545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10858851" y="158289"/>
              <a:ext cx="90900" cy="181840"/>
            </a:xfrm>
            <a:custGeom>
              <a:avLst/>
              <a:gdLst/>
              <a:ahLst/>
              <a:cxnLst/>
              <a:rect l="l" t="t" r="r" b="b"/>
              <a:pathLst>
                <a:path w="120000" h="181840" extrusionOk="0">
                  <a:moveTo>
                    <a:pt x="0" y="263669"/>
                  </a:moveTo>
                  <a:lnTo>
                    <a:pt x="0" y="0"/>
                  </a:lnTo>
                </a:path>
              </a:pathLst>
            </a:custGeom>
            <a:noFill/>
            <a:ln w="545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11358914" y="394682"/>
              <a:ext cx="272761" cy="181840"/>
            </a:xfrm>
            <a:custGeom>
              <a:avLst/>
              <a:gdLst/>
              <a:ahLst/>
              <a:cxnLst/>
              <a:rect l="l" t="t" r="r" b="b"/>
              <a:pathLst>
                <a:path w="272761" h="181840" extrusionOk="0">
                  <a:moveTo>
                    <a:pt x="0" y="245485"/>
                  </a:moveTo>
                  <a:lnTo>
                    <a:pt x="327314" y="0"/>
                  </a:lnTo>
                </a:path>
              </a:pathLst>
            </a:custGeom>
            <a:noFill/>
            <a:ln w="545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11577123" y="1085678"/>
              <a:ext cx="272761" cy="90900"/>
            </a:xfrm>
            <a:custGeom>
              <a:avLst/>
              <a:gdLst/>
              <a:ahLst/>
              <a:cxnLst/>
              <a:rect l="l" t="t" r="r" b="b"/>
              <a:pathLst>
                <a:path w="272761" h="120000" extrusionOk="0">
                  <a:moveTo>
                    <a:pt x="0" y="0"/>
                  </a:moveTo>
                  <a:cubicBezTo>
                    <a:pt x="18184" y="12000"/>
                    <a:pt x="281853" y="0"/>
                    <a:pt x="281853" y="0"/>
                  </a:cubicBezTo>
                </a:path>
              </a:pathLst>
            </a:custGeom>
            <a:noFill/>
            <a:ln w="545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11404374" y="1476636"/>
              <a:ext cx="272761" cy="181840"/>
            </a:xfrm>
            <a:custGeom>
              <a:avLst/>
              <a:gdLst/>
              <a:ahLst/>
              <a:cxnLst/>
              <a:rect l="l" t="t" r="r" b="b"/>
              <a:pathLst>
                <a:path w="272761" h="181840" extrusionOk="0">
                  <a:moveTo>
                    <a:pt x="0" y="0"/>
                  </a:moveTo>
                  <a:lnTo>
                    <a:pt x="345498" y="181841"/>
                  </a:lnTo>
                </a:path>
              </a:pathLst>
            </a:custGeom>
            <a:noFill/>
            <a:ln w="545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40"/>
          <p:cNvSpPr txBox="1"/>
          <p:nvPr/>
        </p:nvSpPr>
        <p:spPr>
          <a:xfrm>
            <a:off x="3093175" y="2361300"/>
            <a:ext cx="36087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✔"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/>
          <p:nvPr/>
        </p:nvSpPr>
        <p:spPr>
          <a:xfrm>
            <a:off x="0" y="32657"/>
            <a:ext cx="9089400" cy="5078400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1"/>
          <p:cNvSpPr/>
          <p:nvPr/>
        </p:nvSpPr>
        <p:spPr>
          <a:xfrm>
            <a:off x="7704000" y="4947750"/>
            <a:ext cx="972000" cy="195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1"/>
          <p:cNvSpPr txBox="1"/>
          <p:nvPr/>
        </p:nvSpPr>
        <p:spPr>
          <a:xfrm>
            <a:off x="5602475" y="206722"/>
            <a:ext cx="32133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Design / Implementation</a:t>
            </a:r>
            <a:endParaRPr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         </a:t>
            </a:r>
            <a:r>
              <a:rPr lang="en-SG" b="1" u="sng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Figma</a:t>
            </a:r>
            <a:endParaRPr b="1" u="sng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Screen Prototyping</a:t>
            </a:r>
            <a:endParaRPr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aleway"/>
              <a:buNone/>
            </a:pPr>
            <a:endParaRPr sz="26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0" name="Google Shape;34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283" y="4153365"/>
            <a:ext cx="678013" cy="1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1"/>
          <p:cNvSpPr txBox="1"/>
          <p:nvPr/>
        </p:nvSpPr>
        <p:spPr>
          <a:xfrm>
            <a:off x="1014925" y="250575"/>
            <a:ext cx="36087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✔"/>
            </a:pPr>
            <a:r>
              <a:rPr lang="en-GB"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 Ideation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41"/>
          <p:cNvSpPr txBox="1"/>
          <p:nvPr/>
        </p:nvSpPr>
        <p:spPr>
          <a:xfrm>
            <a:off x="537725" y="1331850"/>
            <a:ext cx="36087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Stores: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Localhost ( Server 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Json Files - rates.json </a:t>
            </a:r>
            <a:r>
              <a:rPr lang="en-GB" sz="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 took from Github )</a:t>
            </a:r>
            <a:endParaRPr sz="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InnoDB -- MySQL 8.0.21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External</a:t>
            </a:r>
            <a:endParaRPr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Bitbucket repository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Anchored by Sourcetree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 Program Related</a:t>
            </a:r>
            <a:endParaRPr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Notion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checklist to track our to-dos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8446" y="1542300"/>
            <a:ext cx="1807700" cy="19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1912" y="2136412"/>
            <a:ext cx="1165575" cy="733325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345" name="Google Shape;345;p41"/>
          <p:cNvSpPr txBox="1"/>
          <p:nvPr/>
        </p:nvSpPr>
        <p:spPr>
          <a:xfrm>
            <a:off x="3676352" y="1649302"/>
            <a:ext cx="3608700" cy="206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1) Derived from our group in-house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drivers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2) Common problem for drivers around Singapore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3296371" y="742950"/>
            <a:ext cx="2306100" cy="11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Language Used: </a:t>
            </a:r>
            <a:endParaRPr u="sng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HTML/JS/CSS ( Front End )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PHP ( Back End )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MySQL  ( Database )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41"/>
          <p:cNvSpPr txBox="1"/>
          <p:nvPr/>
        </p:nvSpPr>
        <p:spPr>
          <a:xfrm>
            <a:off x="317275" y="4484250"/>
            <a:ext cx="35145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/>
          <p:nvPr/>
        </p:nvSpPr>
        <p:spPr>
          <a:xfrm>
            <a:off x="0" y="32657"/>
            <a:ext cx="9089400" cy="5078400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2"/>
          <p:cNvSpPr/>
          <p:nvPr/>
        </p:nvSpPr>
        <p:spPr>
          <a:xfrm>
            <a:off x="7704000" y="4947750"/>
            <a:ext cx="972000" cy="195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2"/>
          <p:cNvSpPr txBox="1"/>
          <p:nvPr/>
        </p:nvSpPr>
        <p:spPr>
          <a:xfrm>
            <a:off x="4372825" y="1394650"/>
            <a:ext cx="3938100" cy="2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</a:pPr>
            <a:r>
              <a:rPr lang="en-GB" sz="1100" dirty="0"/>
              <a:t>           </a:t>
            </a:r>
            <a:r>
              <a:rPr lang="en-GB" sz="1100" dirty="0">
                <a:solidFill>
                  <a:srgbClr val="FFFFFF"/>
                </a:solidFill>
              </a:rPr>
              <a:t>    Our logo is a personified version of Earth</a:t>
            </a:r>
            <a:endParaRPr sz="11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</a:pPr>
            <a:r>
              <a:rPr lang="en-GB" sz="1100" dirty="0">
                <a:solidFill>
                  <a:srgbClr val="FFFFFF"/>
                </a:solidFill>
              </a:rPr>
              <a:t>                  -&gt; Our Earth has problems  </a:t>
            </a:r>
            <a:endParaRPr sz="11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</a:pPr>
            <a:r>
              <a:rPr lang="en-GB" sz="1100" dirty="0">
                <a:solidFill>
                  <a:srgbClr val="FFFFFF"/>
                </a:solidFill>
              </a:rPr>
              <a:t>                      -&gt; Parking is a societal problem</a:t>
            </a:r>
            <a:endParaRPr sz="11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</a:pPr>
            <a:r>
              <a:rPr lang="en-GB" sz="1100" dirty="0">
                <a:solidFill>
                  <a:srgbClr val="FFFFFF"/>
                </a:solidFill>
              </a:rPr>
              <a:t>                           -&gt; Solving problems is crucial because</a:t>
            </a:r>
            <a:endParaRPr sz="11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</a:pPr>
            <a:r>
              <a:rPr lang="en-GB" sz="1100" dirty="0">
                <a:solidFill>
                  <a:srgbClr val="FFFFFF"/>
                </a:solidFill>
              </a:rPr>
              <a:t>Earth is our             </a:t>
            </a:r>
            <a:endParaRPr sz="11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</a:pPr>
            <a:r>
              <a:rPr lang="en-GB" sz="1100" dirty="0">
                <a:solidFill>
                  <a:srgbClr val="92D050"/>
                </a:solidFill>
              </a:rPr>
              <a:t>HO</a:t>
            </a:r>
            <a:r>
              <a:rPr lang="en-GB" sz="1100" dirty="0">
                <a:solidFill>
                  <a:srgbClr val="0070C0"/>
                </a:solidFill>
              </a:rPr>
              <a:t>ME</a:t>
            </a:r>
            <a:endParaRPr sz="1100" dirty="0">
              <a:solidFill>
                <a:srgbClr val="0070C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</a:pPr>
            <a:endParaRPr sz="11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</a:pPr>
            <a:endParaRPr sz="11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</a:pPr>
            <a:endParaRPr sz="11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</a:pPr>
            <a:endParaRPr sz="11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</a:pPr>
            <a:endParaRPr sz="11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</a:pPr>
            <a:endParaRPr sz="11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</a:pPr>
            <a:r>
              <a:rPr lang="en-GB" sz="1100" dirty="0">
                <a:solidFill>
                  <a:srgbClr val="FFFFFF"/>
                </a:solidFill>
              </a:rPr>
              <a:t>Symbolises “Not-Knowing” where to park is a common problem, and our goal is to solve the parking issues.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356" name="Google Shape;356;p42"/>
          <p:cNvSpPr txBox="1"/>
          <p:nvPr/>
        </p:nvSpPr>
        <p:spPr>
          <a:xfrm>
            <a:off x="4786513" y="250577"/>
            <a:ext cx="3213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aleway"/>
              <a:buNone/>
            </a:pPr>
            <a:r>
              <a:rPr lang="en-GB" sz="4100" b="1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Styling</a:t>
            </a:r>
            <a:endParaRPr sz="4100" b="1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57" name="Google Shape;35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903" y="1569296"/>
            <a:ext cx="678013" cy="1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283" y="4153365"/>
            <a:ext cx="678013" cy="1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2"/>
          <p:cNvSpPr txBox="1"/>
          <p:nvPr/>
        </p:nvSpPr>
        <p:spPr>
          <a:xfrm>
            <a:off x="1014925" y="250575"/>
            <a:ext cx="36087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✔"/>
            </a:pPr>
            <a:r>
              <a:rPr lang="en-GB"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 Ideation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0" name="Google Shape;3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000" y="1062600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7700" y="2241563"/>
            <a:ext cx="1996700" cy="27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2" name="Google Shape;362;p42"/>
          <p:cNvCxnSpPr/>
          <p:nvPr/>
        </p:nvCxnSpPr>
        <p:spPr>
          <a:xfrm rot="10800000">
            <a:off x="4999425" y="1854475"/>
            <a:ext cx="532500" cy="36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2"/>
          <p:cNvCxnSpPr>
            <a:endCxn id="361" idx="2"/>
          </p:cNvCxnSpPr>
          <p:nvPr/>
        </p:nvCxnSpPr>
        <p:spPr>
          <a:xfrm rot="10800000" flipH="1">
            <a:off x="4867950" y="2513737"/>
            <a:ext cx="1688100" cy="932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2"/>
          <p:cNvSpPr txBox="1"/>
          <p:nvPr/>
        </p:nvSpPr>
        <p:spPr>
          <a:xfrm>
            <a:off x="288200" y="1673600"/>
            <a:ext cx="3608700" cy="29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Fonts Used: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Google Font Library</a:t>
            </a:r>
            <a:endParaRPr u="sng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Rubik - Main texts - tied to the body tag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Karla -  Headers - tied to Headers/Titles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Sonsie One - Logo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GB" dirty="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GB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-GB" dirty="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GB" dirty="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u</a:t>
            </a: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GB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 </a:t>
            </a:r>
            <a:r>
              <a:rPr lang="en-GB" dirty="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Scheme</a:t>
            </a: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: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Double Split Complementary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Different Colours have different  functionalities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e.g. Yellow signifies buttons that have restricted functions for Guest Users!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347;p41">
            <a:extLst>
              <a:ext uri="{FF2B5EF4-FFF2-40B4-BE49-F238E27FC236}">
                <a16:creationId xmlns:a16="http://schemas.microsoft.com/office/drawing/2014/main" id="{AFBC851D-CB86-42BC-AE52-FABE9CC708A3}"/>
              </a:ext>
            </a:extLst>
          </p:cNvPr>
          <p:cNvSpPr txBox="1"/>
          <p:nvPr/>
        </p:nvSpPr>
        <p:spPr>
          <a:xfrm>
            <a:off x="1301741" y="943648"/>
            <a:ext cx="3608700" cy="10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Libraries Used: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Animation: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https://github.com/protonet/jquery.inview</a:t>
            </a:r>
            <a:endParaRPr sz="9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https://animate.style/</a:t>
            </a:r>
            <a:endParaRPr sz="9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DCDDD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/>
          <p:nvPr/>
        </p:nvSpPr>
        <p:spPr>
          <a:xfrm>
            <a:off x="0" y="32657"/>
            <a:ext cx="9089400" cy="5078400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3"/>
          <p:cNvSpPr/>
          <p:nvPr/>
        </p:nvSpPr>
        <p:spPr>
          <a:xfrm>
            <a:off x="7704000" y="4947750"/>
            <a:ext cx="972000" cy="195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3"/>
          <p:cNvSpPr txBox="1"/>
          <p:nvPr/>
        </p:nvSpPr>
        <p:spPr>
          <a:xfrm>
            <a:off x="4735213" y="510502"/>
            <a:ext cx="3213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aleway"/>
              <a:buNone/>
            </a:pPr>
            <a:r>
              <a:rPr lang="en-GB" sz="2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How is Javascript  used in our App?</a:t>
            </a:r>
            <a:endParaRPr sz="2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72" name="Google Shape;37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5503" y="454146"/>
            <a:ext cx="678013" cy="1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283" y="4153365"/>
            <a:ext cx="678013" cy="1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3"/>
          <p:cNvSpPr txBox="1"/>
          <p:nvPr/>
        </p:nvSpPr>
        <p:spPr>
          <a:xfrm>
            <a:off x="1014925" y="250575"/>
            <a:ext cx="36087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✔"/>
            </a:pPr>
            <a:r>
              <a:rPr lang="en-GB"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 Ideation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43"/>
          <p:cNvSpPr txBox="1"/>
          <p:nvPr/>
        </p:nvSpPr>
        <p:spPr>
          <a:xfrm>
            <a:off x="4537525" y="1441800"/>
            <a:ext cx="3608700" cy="25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GB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Javascript</a:t>
            </a: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- XHR calls 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So… What do we call?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arenR"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PHP Files</a:t>
            </a: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arenR"/>
            </a:pP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arenR"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Date/Notification Object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arenR"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HTML DOM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arenR"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APIs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GB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JQuery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43"/>
          <p:cNvSpPr txBox="1"/>
          <p:nvPr/>
        </p:nvSpPr>
        <p:spPr>
          <a:xfrm>
            <a:off x="48600" y="1171850"/>
            <a:ext cx="4523400" cy="3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APIs Used: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Google: Maps, Geolocation, Places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Parking: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-GB" sz="1200">
                <a:solidFill>
                  <a:srgbClr val="FFFFFF"/>
                </a:solidFill>
              </a:rPr>
              <a:t>Static: URA Rates, HDB, OneMap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-GB" sz="1200">
                <a:solidFill>
                  <a:srgbClr val="FFFFFF"/>
                </a:solidFill>
              </a:rPr>
              <a:t>Dynamic: DataMall Availability 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u="sng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Others: Images Search - Powered by Serpstack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FFFFFF"/>
                </a:solidFill>
              </a:rPr>
              <a:t>Links: </a:t>
            </a:r>
            <a:endParaRPr sz="1200" u="sng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Down in the description below.</a:t>
            </a:r>
            <a:endParaRPr sz="12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CDDDE"/>
              </a:solidFill>
            </a:endParaRPr>
          </a:p>
        </p:txBody>
      </p:sp>
      <p:sp>
        <p:nvSpPr>
          <p:cNvPr id="377" name="Google Shape;377;p43"/>
          <p:cNvSpPr/>
          <p:nvPr/>
        </p:nvSpPr>
        <p:spPr>
          <a:xfrm>
            <a:off x="1275325" y="2002000"/>
            <a:ext cx="1397100" cy="286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378" name="Google Shape;378;p43"/>
          <p:cNvSpPr/>
          <p:nvPr/>
        </p:nvSpPr>
        <p:spPr>
          <a:xfrm>
            <a:off x="1014925" y="1757200"/>
            <a:ext cx="846000" cy="286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379" name="Google Shape;379;p43"/>
          <p:cNvCxnSpPr/>
          <p:nvPr/>
        </p:nvCxnSpPr>
        <p:spPr>
          <a:xfrm>
            <a:off x="2090906" y="2288799"/>
            <a:ext cx="1673700" cy="1482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" name="Google Shape;380;p43"/>
          <p:cNvSpPr txBox="1"/>
          <p:nvPr/>
        </p:nvSpPr>
        <p:spPr>
          <a:xfrm>
            <a:off x="3715775" y="3831700"/>
            <a:ext cx="35145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PHP API Call - Curl()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43"/>
          <p:cNvSpPr/>
          <p:nvPr/>
        </p:nvSpPr>
        <p:spPr>
          <a:xfrm>
            <a:off x="1899450" y="1745500"/>
            <a:ext cx="1040400" cy="310200"/>
          </a:xfrm>
          <a:prstGeom prst="ellipse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3"/>
          <p:cNvSpPr/>
          <p:nvPr/>
        </p:nvSpPr>
        <p:spPr>
          <a:xfrm>
            <a:off x="664850" y="2328125"/>
            <a:ext cx="1040400" cy="310200"/>
          </a:xfrm>
          <a:prstGeom prst="ellipse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 txBox="1"/>
          <p:nvPr/>
        </p:nvSpPr>
        <p:spPr>
          <a:xfrm>
            <a:off x="570300" y="4003900"/>
            <a:ext cx="36987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JavaScript XMLHTTPRequest() - XHR!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4" name="Google Shape;384;p43"/>
          <p:cNvCxnSpPr>
            <a:stCxn id="382" idx="4"/>
          </p:cNvCxnSpPr>
          <p:nvPr/>
        </p:nvCxnSpPr>
        <p:spPr>
          <a:xfrm>
            <a:off x="1185050" y="2638325"/>
            <a:ext cx="375300" cy="14778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43"/>
          <p:cNvCxnSpPr/>
          <p:nvPr/>
        </p:nvCxnSpPr>
        <p:spPr>
          <a:xfrm flipH="1">
            <a:off x="1823525" y="2158450"/>
            <a:ext cx="564000" cy="19254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" name="Google Shape;386;p43"/>
          <p:cNvSpPr/>
          <p:nvPr/>
        </p:nvSpPr>
        <p:spPr>
          <a:xfrm>
            <a:off x="719175" y="1441800"/>
            <a:ext cx="1836600" cy="286800"/>
          </a:xfrm>
          <a:prstGeom prst="ellipse">
            <a:avLst/>
          </a:prstGeom>
          <a:noFill/>
          <a:ln w="9525" cap="flat" cmpd="sng">
            <a:solidFill>
              <a:srgbClr val="00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7" name="Google Shape;387;p43"/>
          <p:cNvCxnSpPr>
            <a:stCxn id="386" idx="6"/>
          </p:cNvCxnSpPr>
          <p:nvPr/>
        </p:nvCxnSpPr>
        <p:spPr>
          <a:xfrm rot="10800000" flipH="1">
            <a:off x="2555775" y="1065900"/>
            <a:ext cx="719100" cy="5193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8" name="Google Shape;388;p43"/>
          <p:cNvSpPr txBox="1"/>
          <p:nvPr/>
        </p:nvSpPr>
        <p:spPr>
          <a:xfrm>
            <a:off x="2785500" y="740450"/>
            <a:ext cx="36987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Insert as CDN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-GB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(Content Delivery Network)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Similar to Vue,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Bootstrap, Axios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/>
          <p:nvPr/>
        </p:nvSpPr>
        <p:spPr>
          <a:xfrm>
            <a:off x="0" y="32657"/>
            <a:ext cx="9089400" cy="5078400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44"/>
          <p:cNvSpPr/>
          <p:nvPr/>
        </p:nvSpPr>
        <p:spPr>
          <a:xfrm>
            <a:off x="4864628" y="3071422"/>
            <a:ext cx="918000" cy="918000"/>
          </a:xfrm>
          <a:prstGeom prst="rect">
            <a:avLst/>
          </a:prstGeom>
          <a:solidFill>
            <a:srgbClr val="E47CA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4"/>
          <p:cNvSpPr/>
          <p:nvPr/>
        </p:nvSpPr>
        <p:spPr>
          <a:xfrm>
            <a:off x="1030628" y="3071422"/>
            <a:ext cx="918000" cy="918000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4"/>
          <p:cNvSpPr/>
          <p:nvPr/>
        </p:nvSpPr>
        <p:spPr>
          <a:xfrm>
            <a:off x="4864628" y="1189522"/>
            <a:ext cx="918000" cy="918000"/>
          </a:xfrm>
          <a:prstGeom prst="rect">
            <a:avLst/>
          </a:prstGeom>
          <a:solidFill>
            <a:srgbClr val="00B0F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4"/>
          <p:cNvSpPr/>
          <p:nvPr/>
        </p:nvSpPr>
        <p:spPr>
          <a:xfrm>
            <a:off x="1030628" y="1189522"/>
            <a:ext cx="918000" cy="918000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44" descr="Lightbul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6728" y="1305622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 descr="Bullsey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9910" y="1317772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4" descr="Gear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6728" y="3187522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4" descr="Magnifying glas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26628" y="3203722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4"/>
          <p:cNvSpPr txBox="1"/>
          <p:nvPr/>
        </p:nvSpPr>
        <p:spPr>
          <a:xfrm>
            <a:off x="2110625" y="1316425"/>
            <a:ext cx="2376000" cy="12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Python Telegram Bot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-"/>
            </a:pPr>
            <a:r>
              <a:rPr lang="en-GB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Retrieve Information from Database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-"/>
            </a:pPr>
            <a:r>
              <a:rPr lang="en-GB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Set a Timer for users (Reminder)  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-"/>
            </a:pPr>
            <a:r>
              <a:rPr lang="en-GB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Activated through a random code sent to the users! 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 Through the website )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4"/>
          <p:cNvSpPr txBox="1"/>
          <p:nvPr/>
        </p:nvSpPr>
        <p:spPr>
          <a:xfrm>
            <a:off x="5998628" y="1316422"/>
            <a:ext cx="2376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SourceTree &amp; BitBucket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-"/>
            </a:pPr>
            <a:r>
              <a:rPr lang="en-GB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Platform for Code Sharing! </a:t>
            </a:r>
            <a:endParaRPr sz="1100"/>
          </a:p>
        </p:txBody>
      </p:sp>
      <p:sp>
        <p:nvSpPr>
          <p:cNvPr id="404" name="Google Shape;404;p44"/>
          <p:cNvSpPr txBox="1"/>
          <p:nvPr/>
        </p:nvSpPr>
        <p:spPr>
          <a:xfrm>
            <a:off x="2110628" y="3203722"/>
            <a:ext cx="2376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Google Maps Api 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-"/>
            </a:pPr>
            <a:r>
              <a:rPr lang="en-GB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Dynamic Pin where user can freely drag on the Google Map that scans for nearby Carparks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4"/>
          <p:cNvSpPr txBox="1"/>
          <p:nvPr/>
        </p:nvSpPr>
        <p:spPr>
          <a:xfrm>
            <a:off x="5998628" y="3203722"/>
            <a:ext cx="2376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Animations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-"/>
            </a:pPr>
            <a:r>
              <a:rPr lang="en-GB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JQuery - inview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-"/>
            </a:pPr>
            <a:r>
              <a:rPr lang="en-GB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Animate.css 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4"/>
          <p:cNvSpPr/>
          <p:nvPr/>
        </p:nvSpPr>
        <p:spPr>
          <a:xfrm>
            <a:off x="259430" y="4947750"/>
            <a:ext cx="972000" cy="195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4"/>
          <p:cNvSpPr txBox="1"/>
          <p:nvPr/>
        </p:nvSpPr>
        <p:spPr>
          <a:xfrm>
            <a:off x="1236480" y="392585"/>
            <a:ext cx="675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aleway"/>
              <a:buNone/>
            </a:pPr>
            <a:r>
              <a:rPr lang="en-GB" sz="3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Beyond the Labs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/>
          <p:nvPr/>
        </p:nvSpPr>
        <p:spPr>
          <a:xfrm>
            <a:off x="0" y="32657"/>
            <a:ext cx="9089400" cy="5078400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5"/>
          <p:cNvSpPr/>
          <p:nvPr/>
        </p:nvSpPr>
        <p:spPr>
          <a:xfrm>
            <a:off x="7704000" y="4947750"/>
            <a:ext cx="972000" cy="195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5"/>
          <p:cNvSpPr/>
          <p:nvPr/>
        </p:nvSpPr>
        <p:spPr>
          <a:xfrm>
            <a:off x="2321809" y="1652588"/>
            <a:ext cx="757200" cy="485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5"/>
          <p:cNvSpPr/>
          <p:nvPr/>
        </p:nvSpPr>
        <p:spPr>
          <a:xfrm rot="-189430">
            <a:off x="5561151" y="2253971"/>
            <a:ext cx="757149" cy="485834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5"/>
          <p:cNvSpPr/>
          <p:nvPr/>
        </p:nvSpPr>
        <p:spPr>
          <a:xfrm rot="-2440658">
            <a:off x="4166136" y="1255031"/>
            <a:ext cx="757131" cy="485686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5"/>
          <p:cNvSpPr/>
          <p:nvPr/>
        </p:nvSpPr>
        <p:spPr>
          <a:xfrm rot="10800000">
            <a:off x="5742407" y="3037675"/>
            <a:ext cx="1405500" cy="1500300"/>
          </a:xfrm>
          <a:prstGeom prst="bentArrow">
            <a:avLst>
              <a:gd name="adj1" fmla="val 24606"/>
              <a:gd name="adj2" fmla="val 25000"/>
              <a:gd name="adj3" fmla="val 28150"/>
              <a:gd name="adj4" fmla="val 5162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5"/>
          <p:cNvSpPr txBox="1"/>
          <p:nvPr/>
        </p:nvSpPr>
        <p:spPr>
          <a:xfrm>
            <a:off x="1236480" y="392585"/>
            <a:ext cx="675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aleway"/>
              <a:buNone/>
            </a:pPr>
            <a:r>
              <a:rPr lang="en-GB" sz="3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Screen Flow</a:t>
            </a:r>
            <a:endParaRPr sz="1100"/>
          </a:p>
        </p:txBody>
      </p:sp>
      <p:cxnSp>
        <p:nvCxnSpPr>
          <p:cNvPr id="419" name="Google Shape;419;p45"/>
          <p:cNvCxnSpPr/>
          <p:nvPr/>
        </p:nvCxnSpPr>
        <p:spPr>
          <a:xfrm>
            <a:off x="4329267" y="392566"/>
            <a:ext cx="1354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0" name="Google Shape;420;p45"/>
          <p:cNvSpPr txBox="1"/>
          <p:nvPr/>
        </p:nvSpPr>
        <p:spPr>
          <a:xfrm>
            <a:off x="885615" y="1652600"/>
            <a:ext cx="17592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Register/</a:t>
            </a:r>
            <a:r>
              <a:rPr lang="en-GB" dirty="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Lato"/>
                <a:ea typeface="Lato"/>
                <a:cs typeface="Lato"/>
                <a:sym typeface="Lato"/>
              </a:rPr>
              <a:t>Login as Guest</a:t>
            </a:r>
          </a:p>
        </p:txBody>
      </p:sp>
      <p:sp>
        <p:nvSpPr>
          <p:cNvPr id="421" name="Google Shape;421;p45"/>
          <p:cNvSpPr txBox="1"/>
          <p:nvPr/>
        </p:nvSpPr>
        <p:spPr>
          <a:xfrm>
            <a:off x="6457700" y="1939650"/>
            <a:ext cx="11772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Search for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Carparks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 the user’s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destination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45"/>
          <p:cNvSpPr txBox="1"/>
          <p:nvPr/>
        </p:nvSpPr>
        <p:spPr>
          <a:xfrm>
            <a:off x="3298400" y="1652600"/>
            <a:ext cx="8979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Leaving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Soon?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45"/>
          <p:cNvSpPr txBox="1"/>
          <p:nvPr/>
        </p:nvSpPr>
        <p:spPr>
          <a:xfrm>
            <a:off x="4897325" y="668850"/>
            <a:ext cx="19110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Set Reminder to check for car parks near departure time!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45"/>
          <p:cNvSpPr txBox="1"/>
          <p:nvPr/>
        </p:nvSpPr>
        <p:spPr>
          <a:xfrm>
            <a:off x="4031525" y="1130138"/>
            <a:ext cx="8979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NO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45"/>
          <p:cNvSpPr/>
          <p:nvPr/>
        </p:nvSpPr>
        <p:spPr>
          <a:xfrm rot="1300495">
            <a:off x="4166181" y="2043281"/>
            <a:ext cx="757026" cy="48555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5"/>
          <p:cNvSpPr txBox="1"/>
          <p:nvPr/>
        </p:nvSpPr>
        <p:spPr>
          <a:xfrm>
            <a:off x="5020950" y="2328900"/>
            <a:ext cx="8979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YES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45"/>
          <p:cNvSpPr txBox="1"/>
          <p:nvPr/>
        </p:nvSpPr>
        <p:spPr>
          <a:xfrm>
            <a:off x="7419175" y="668850"/>
            <a:ext cx="14550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Know of a Carpark that others don’t?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SHARE IT!!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45"/>
          <p:cNvSpPr/>
          <p:nvPr/>
        </p:nvSpPr>
        <p:spPr>
          <a:xfrm rot="-2399800">
            <a:off x="7087048" y="1603728"/>
            <a:ext cx="564300" cy="36924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5"/>
          <p:cNvSpPr/>
          <p:nvPr/>
        </p:nvSpPr>
        <p:spPr>
          <a:xfrm rot="1678113">
            <a:off x="7472779" y="2808805"/>
            <a:ext cx="564195" cy="369195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7500925" y="3370525"/>
            <a:ext cx="14550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Carpark is bad? Leave a review!!!!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45"/>
          <p:cNvSpPr txBox="1"/>
          <p:nvPr/>
        </p:nvSpPr>
        <p:spPr>
          <a:xfrm>
            <a:off x="4271475" y="3639600"/>
            <a:ext cx="17592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 for Availability, Rates and Check for Ratings!!!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45"/>
          <p:cNvSpPr/>
          <p:nvPr/>
        </p:nvSpPr>
        <p:spPr>
          <a:xfrm rot="10800000">
            <a:off x="3298400" y="3887861"/>
            <a:ext cx="757200" cy="485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5"/>
          <p:cNvSpPr txBox="1"/>
          <p:nvPr/>
        </p:nvSpPr>
        <p:spPr>
          <a:xfrm>
            <a:off x="1469100" y="3887850"/>
            <a:ext cx="17592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OFF YOU GO!!!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" grpId="0"/>
      <p:bldP spid="428" grpId="0" animBg="1"/>
      <p:bldP spid="429" grpId="0" animBg="1"/>
      <p:bldP spid="4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0870" y="3625900"/>
            <a:ext cx="678013" cy="1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9479" y="765830"/>
            <a:ext cx="1118646" cy="64953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6"/>
          <p:cNvSpPr txBox="1"/>
          <p:nvPr/>
        </p:nvSpPr>
        <p:spPr>
          <a:xfrm>
            <a:off x="818150" y="3776532"/>
            <a:ext cx="7912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will now proceed on to the application demonstration!!!</a:t>
            </a:r>
            <a:endParaRPr sz="2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46"/>
          <p:cNvSpPr/>
          <p:nvPr/>
        </p:nvSpPr>
        <p:spPr>
          <a:xfrm>
            <a:off x="0" y="0"/>
            <a:ext cx="4629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46"/>
          <p:cNvSpPr/>
          <p:nvPr/>
        </p:nvSpPr>
        <p:spPr>
          <a:xfrm>
            <a:off x="8567057" y="4527702"/>
            <a:ext cx="576900" cy="615900"/>
          </a:xfrm>
          <a:prstGeom prst="triangle">
            <a:avLst>
              <a:gd name="adj" fmla="val 1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46"/>
          <p:cNvSpPr/>
          <p:nvPr/>
        </p:nvSpPr>
        <p:spPr>
          <a:xfrm rot="-5400000">
            <a:off x="8547703" y="-19457"/>
            <a:ext cx="576900" cy="615900"/>
          </a:xfrm>
          <a:prstGeom prst="triangle">
            <a:avLst>
              <a:gd name="adj" fmla="val 1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6"/>
          <p:cNvSpPr txBox="1"/>
          <p:nvPr/>
        </p:nvSpPr>
        <p:spPr>
          <a:xfrm>
            <a:off x="4212450" y="2401350"/>
            <a:ext cx="3615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300"/>
              <a:buFont typeface="Arial"/>
              <a:buNone/>
            </a:pPr>
            <a:r>
              <a:rPr lang="en-GB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(◕‿◕✿)DoUKnowDaWae༼ つ ◕_◕ ༽つ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endParaRPr sz="1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300"/>
              <a:buFont typeface="Arial"/>
              <a:buNone/>
            </a:pPr>
            <a:r>
              <a:rPr lang="en-GB" sz="33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pic>
        <p:nvPicPr>
          <p:cNvPr id="445" name="Google Shape;445;p46" descr="Pencil"/>
          <p:cNvPicPr preferRelativeResize="0"/>
          <p:nvPr/>
        </p:nvPicPr>
        <p:blipFill rotWithShape="1">
          <a:blip r:embed="rId5">
            <a:alphaModFix/>
          </a:blip>
          <a:srcRect t="19" b="19"/>
          <a:stretch/>
        </p:blipFill>
        <p:spPr>
          <a:xfrm>
            <a:off x="1731161" y="1595212"/>
            <a:ext cx="1839889" cy="183988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6"/>
          <p:cNvSpPr/>
          <p:nvPr/>
        </p:nvSpPr>
        <p:spPr>
          <a:xfrm>
            <a:off x="120154" y="1415367"/>
            <a:ext cx="222600" cy="222600"/>
          </a:xfrm>
          <a:prstGeom prst="ellipse">
            <a:avLst/>
          </a:prstGeom>
          <a:solidFill>
            <a:srgbClr val="171616"/>
          </a:solidFill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6"/>
          <p:cNvSpPr/>
          <p:nvPr/>
        </p:nvSpPr>
        <p:spPr>
          <a:xfrm>
            <a:off x="120154" y="3553919"/>
            <a:ext cx="222600" cy="222600"/>
          </a:xfrm>
          <a:prstGeom prst="ellipse">
            <a:avLst/>
          </a:prstGeom>
          <a:solidFill>
            <a:srgbClr val="171616"/>
          </a:solidFill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8" name="Google Shape;448;p46"/>
          <p:cNvCxnSpPr/>
          <p:nvPr/>
        </p:nvCxnSpPr>
        <p:spPr>
          <a:xfrm>
            <a:off x="231403" y="1611767"/>
            <a:ext cx="0" cy="1982700"/>
          </a:xfrm>
          <a:prstGeom prst="straightConnector1">
            <a:avLst/>
          </a:prstGeom>
          <a:noFill/>
          <a:ln w="1365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9" name="Google Shape;449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25503" y="1274976"/>
            <a:ext cx="3721894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69304" y="53557"/>
            <a:ext cx="1361039" cy="79028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6"/>
          <p:cNvSpPr/>
          <p:nvPr/>
        </p:nvSpPr>
        <p:spPr>
          <a:xfrm>
            <a:off x="8554055" y="350822"/>
            <a:ext cx="356100" cy="195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Custom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FF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872</Words>
  <Application>Microsoft Office PowerPoint</Application>
  <PresentationFormat>On-screen Show (16:9)</PresentationFormat>
  <Paragraphs>170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Noto Sans Symbols</vt:lpstr>
      <vt:lpstr>Calibri</vt:lpstr>
      <vt:lpstr>Lato</vt:lpstr>
      <vt:lpstr>Arial</vt:lpstr>
      <vt:lpstr>Roboto Medium</vt:lpstr>
      <vt:lpstr>Caveat</vt:lpstr>
      <vt:lpstr>Montserrat</vt:lpstr>
      <vt:lpstr>Roboto</vt:lpstr>
      <vt:lpstr>Raleway</vt:lpstr>
      <vt:lpstr>Roboto Thin</vt:lpstr>
      <vt:lpstr>Focus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Noel Yeo Yao Cong</dc:creator>
  <cp:lastModifiedBy>Noel Yeo Yao Cong</cp:lastModifiedBy>
  <cp:revision>11</cp:revision>
  <dcterms:modified xsi:type="dcterms:W3CDTF">2020-11-15T13:57:54Z</dcterms:modified>
</cp:coreProperties>
</file>